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9" r:id="rId3"/>
    <p:sldId id="260" r:id="rId4"/>
    <p:sldId id="265" r:id="rId5"/>
    <p:sldId id="283" r:id="rId6"/>
    <p:sldId id="284" r:id="rId7"/>
    <p:sldId id="266" r:id="rId8"/>
    <p:sldId id="267" r:id="rId9"/>
    <p:sldId id="268" r:id="rId10"/>
    <p:sldId id="285" r:id="rId11"/>
    <p:sldId id="264" r:id="rId12"/>
  </p:sldIdLst>
  <p:sldSz cx="12192000" cy="6858000"/>
  <p:notesSz cx="6858000" cy="9144000"/>
  <p:custDataLst>
    <p:tags r:id="rId14"/>
  </p:custDataLst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 autoAdjust="0"/>
  </p:normalViewPr>
  <p:slideViewPr>
    <p:cSldViewPr snapToGrid="0">
      <p:cViewPr varScale="1">
        <p:scale>
          <a:sx n="71" d="100"/>
          <a:sy n="71" d="100"/>
        </p:scale>
        <p:origin x="922" y="283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7" d="100"/>
          <a:sy n="97" d="100"/>
        </p:scale>
        <p:origin x="3534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2CC65C-136A-4A15-B8B5-0868F71F332D}" type="datetimeFigureOut">
              <a:rPr lang="es-ES" smtClean="0"/>
              <a:t>15/07/2025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78A485-6A44-4DB1-9839-BF1B3D74463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830628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36EE8-E257-4BC5-8E6F-9376361F4C39}" type="datetime1">
              <a:rPr lang="es-ES" smtClean="0"/>
              <a:t>15/07/2025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7C6AF-2060-40FF-A153-53550C9636D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137207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C550D-10F7-4C1C-9FBC-7FFA692D16B1}" type="datetime1">
              <a:rPr lang="es-ES" smtClean="0"/>
              <a:t>15/07/2025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7C6AF-2060-40FF-A153-53550C9636D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5284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E8B3D-D605-4EE1-B87C-C3866609CE15}" type="datetime1">
              <a:rPr lang="es-ES" smtClean="0"/>
              <a:t>15/07/2025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7C6AF-2060-40FF-A153-53550C9636D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87467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6F5E6-F130-4AE9-BF1D-57FBC1D5B546}" type="datetime1">
              <a:rPr lang="es-ES" smtClean="0"/>
              <a:t>15/07/2025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2" name="Marcador de número de diapositiva 7"/>
          <p:cNvSpPr txBox="1">
            <a:spLocks/>
          </p:cNvSpPr>
          <p:nvPr userDrawn="1"/>
        </p:nvSpPr>
        <p:spPr>
          <a:xfrm>
            <a:off x="9067800" y="5981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s-E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3F7C6AF-2060-40FF-A153-53550C9636DA}" type="slidenum">
              <a:rPr lang="es-ES" smtClean="0">
                <a:solidFill>
                  <a:srgbClr val="FFC000"/>
                </a:solidFill>
                <a:latin typeface="Graphik Light" panose="020B0403030202060203" pitchFamily="34" charset="0"/>
              </a:rPr>
              <a:pPr/>
              <a:t>‹Nº›</a:t>
            </a:fld>
            <a:endParaRPr lang="es-ES" dirty="0">
              <a:solidFill>
                <a:srgbClr val="FFC000"/>
              </a:solidFill>
              <a:latin typeface="Graphik Light" panose="020B0403030202060203" pitchFamily="34" charset="0"/>
            </a:endParaRPr>
          </a:p>
        </p:txBody>
      </p:sp>
      <p:sp>
        <p:nvSpPr>
          <p:cNvPr id="6" name="Rectángulo 5"/>
          <p:cNvSpPr/>
          <p:nvPr userDrawn="1"/>
        </p:nvSpPr>
        <p:spPr>
          <a:xfrm>
            <a:off x="-57664" y="-74141"/>
            <a:ext cx="2127096" cy="499076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8" name="Imagen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180" y="94600"/>
            <a:ext cx="1005932" cy="2420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5796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49A8A-3465-401F-BDCE-C4B01D00117D}" type="datetime1">
              <a:rPr lang="es-ES" smtClean="0"/>
              <a:t>15/07/2025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7C6AF-2060-40FF-A153-53550C9636D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895256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92DE5-7F03-4044-B8AC-886780E1F808}" type="datetime1">
              <a:rPr lang="es-ES" smtClean="0"/>
              <a:t>15/07/2025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7C6AF-2060-40FF-A153-53550C9636D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5518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C3487-17C1-4EF1-908B-5BC9A1880BAA}" type="datetime1">
              <a:rPr lang="es-ES" smtClean="0"/>
              <a:t>15/07/2025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7C6AF-2060-40FF-A153-53550C9636D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759775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7093B-6E8A-4577-9647-62A70062D035}" type="datetime1">
              <a:rPr lang="es-ES" smtClean="0"/>
              <a:t>15/07/2025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7C6AF-2060-40FF-A153-53550C9636D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13354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3C5A5-E68D-4F8B-9E88-05337DB34401}" type="datetime1">
              <a:rPr lang="es-ES" smtClean="0"/>
              <a:t>15/07/2025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7C6AF-2060-40FF-A153-53550C9636D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386572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B4342-77B7-4351-94A2-C78B639C8021}" type="datetime1">
              <a:rPr lang="es-ES" smtClean="0"/>
              <a:t>15/07/2025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7C6AF-2060-40FF-A153-53550C9636D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421102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CABA3-F4CD-4F9E-B651-6BF8C46783D6}" type="datetime1">
              <a:rPr lang="es-ES" smtClean="0"/>
              <a:t>15/07/2025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7C6AF-2060-40FF-A153-53550C9636D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916378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E748C-43A9-4B7B-AA98-1E2920EE32D4}" type="datetime1">
              <a:rPr lang="es-ES" smtClean="0"/>
              <a:t>15/07/2025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F7C6AF-2060-40FF-A153-53550C9636D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31780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Rectángulo 5"/>
          <p:cNvSpPr/>
          <p:nvPr/>
        </p:nvSpPr>
        <p:spPr>
          <a:xfrm>
            <a:off x="-336884" y="-360947"/>
            <a:ext cx="13102389" cy="7519736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                  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996778" y="724930"/>
            <a:ext cx="99320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6000" b="1" dirty="0"/>
              <a:t>Prestamos Lombardos</a:t>
            </a:r>
            <a:endParaRPr lang="es-ES" sz="6000" b="1" dirty="0">
              <a:latin typeface="Graphik Light" panose="020B0403030202060203" pitchFamily="34" charset="0"/>
            </a:endParaRPr>
          </a:p>
        </p:txBody>
      </p:sp>
      <p:cxnSp>
        <p:nvCxnSpPr>
          <p:cNvPr id="9" name="Conector recto 8"/>
          <p:cNvCxnSpPr/>
          <p:nvPr/>
        </p:nvCxnSpPr>
        <p:spPr>
          <a:xfrm>
            <a:off x="1070919" y="5627961"/>
            <a:ext cx="10058292" cy="281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uadroTexto 10"/>
          <p:cNvSpPr txBox="1"/>
          <p:nvPr/>
        </p:nvSpPr>
        <p:spPr>
          <a:xfrm>
            <a:off x="996779" y="5847051"/>
            <a:ext cx="36233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latin typeface="Graphik Light" panose="020B0403030202060203" pitchFamily="34" charset="0"/>
              </a:rPr>
              <a:t>15 DE JULIO DE 2025</a:t>
            </a:r>
          </a:p>
        </p:txBody>
      </p:sp>
      <p:pic>
        <p:nvPicPr>
          <p:cNvPr id="15" name="Imagen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36884" y="2725558"/>
            <a:ext cx="8527445" cy="2934841"/>
          </a:xfrm>
          <a:prstGeom prst="rect">
            <a:avLst/>
          </a:prstGeom>
        </p:spPr>
      </p:pic>
      <p:pic>
        <p:nvPicPr>
          <p:cNvPr id="16" name="Imagen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02886" y="3880124"/>
            <a:ext cx="3326325" cy="516372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3FF9C872-29A3-48EB-85EA-A77994FE2918}"/>
              </a:ext>
            </a:extLst>
          </p:cNvPr>
          <p:cNvSpPr txBox="1"/>
          <p:nvPr/>
        </p:nvSpPr>
        <p:spPr>
          <a:xfrm>
            <a:off x="2542674" y="2141621"/>
            <a:ext cx="71146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i="1" dirty="0">
                <a:solidFill>
                  <a:schemeClr val="bg1"/>
                </a:solidFill>
              </a:rPr>
              <a:t>“Financia sin fricciones. Tus fondos Cobas trabajan por ti… y contigo”</a:t>
            </a:r>
          </a:p>
        </p:txBody>
      </p:sp>
    </p:spTree>
    <p:extLst>
      <p:ext uri="{BB962C8B-B14F-4D97-AF65-F5344CB8AC3E}">
        <p14:creationId xmlns:p14="http://schemas.microsoft.com/office/powerpoint/2010/main" val="29497268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5472C8-5492-42D2-ACBE-7852678018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br>
              <a:rPr lang="es-ES" sz="2400" b="1" dirty="0">
                <a:solidFill>
                  <a:srgbClr val="FFC000"/>
                </a:solidFill>
                <a:latin typeface="Candara" panose="020E050203030302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s-ES" sz="2400" b="1" dirty="0">
                <a:solidFill>
                  <a:srgbClr val="FFC000"/>
                </a:solidFill>
                <a:latin typeface="Candara" panose="020E0502030303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Resumen final</a:t>
            </a:r>
            <a:br>
              <a:rPr lang="es-ES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endParaRPr lang="es-ES"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4467489-07EC-465F-A8B2-9853647CBA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6608" y="1429971"/>
            <a:ext cx="10515600" cy="4351338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Clr>
                <a:srgbClr val="FFC000"/>
              </a:buClr>
            </a:pPr>
            <a:r>
              <a:rPr lang="es-ES" sz="2200" dirty="0">
                <a:latin typeface="Candara" panose="020E0502030303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Mantén tu inversión y obtén liquidez</a:t>
            </a:r>
          </a:p>
          <a:p>
            <a:pPr>
              <a:lnSpc>
                <a:spcPct val="80000"/>
              </a:lnSpc>
              <a:buClr>
                <a:srgbClr val="FFC000"/>
              </a:buClr>
            </a:pPr>
            <a:endParaRPr lang="es-ES" sz="2200" dirty="0">
              <a:latin typeface="Candara" panose="020E0502030303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80000"/>
              </a:lnSpc>
              <a:buClr>
                <a:srgbClr val="FFC000"/>
              </a:buClr>
            </a:pPr>
            <a:r>
              <a:rPr lang="es-ES" sz="2200" dirty="0">
                <a:latin typeface="Candara" panose="020E0502030303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Evita vender en un momento inadecuado</a:t>
            </a:r>
          </a:p>
          <a:p>
            <a:pPr>
              <a:lnSpc>
                <a:spcPct val="80000"/>
              </a:lnSpc>
              <a:buClr>
                <a:srgbClr val="FFC000"/>
              </a:buClr>
            </a:pPr>
            <a:endParaRPr lang="es-ES" sz="2200" dirty="0">
              <a:latin typeface="Candara" panose="020E0502030303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80000"/>
              </a:lnSpc>
              <a:buClr>
                <a:srgbClr val="FFC000"/>
              </a:buClr>
            </a:pPr>
            <a:r>
              <a:rPr lang="es-ES" sz="2200" dirty="0">
                <a:latin typeface="Candara" panose="020E0502030303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Planificación fiscal eficiente</a:t>
            </a:r>
          </a:p>
          <a:p>
            <a:pPr>
              <a:lnSpc>
                <a:spcPct val="80000"/>
              </a:lnSpc>
              <a:buClr>
                <a:srgbClr val="FFC000"/>
              </a:buClr>
            </a:pPr>
            <a:endParaRPr lang="es-ES" sz="2200" dirty="0">
              <a:latin typeface="Candara" panose="020E0502030303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80000"/>
              </a:lnSpc>
              <a:buClr>
                <a:srgbClr val="FFC000"/>
              </a:buClr>
            </a:pPr>
            <a:r>
              <a:rPr lang="es-ES" sz="2200" dirty="0">
                <a:latin typeface="Candara" panose="020E0502030303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Coste &lt; 3%, sin traspasos ni fricciones</a:t>
            </a:r>
          </a:p>
          <a:p>
            <a:pPr>
              <a:lnSpc>
                <a:spcPct val="80000"/>
              </a:lnSpc>
              <a:buClr>
                <a:srgbClr val="FFC000"/>
              </a:buClr>
            </a:pPr>
            <a:endParaRPr lang="es-ES" sz="2200" dirty="0">
              <a:latin typeface="Candara" panose="020E0502030303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80000"/>
              </a:lnSpc>
              <a:buClr>
                <a:srgbClr val="FFC000"/>
              </a:buClr>
            </a:pPr>
            <a:r>
              <a:rPr lang="es-ES" sz="2200" dirty="0">
                <a:latin typeface="Candara" panose="020E0502030303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Solución ideal para partícipes Cobas</a:t>
            </a:r>
          </a:p>
        </p:txBody>
      </p:sp>
    </p:spTree>
    <p:extLst>
      <p:ext uri="{BB962C8B-B14F-4D97-AF65-F5344CB8AC3E}">
        <p14:creationId xmlns:p14="http://schemas.microsoft.com/office/powerpoint/2010/main" val="27085395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7C6AF-2060-40FF-A153-53550C9636DA}" type="slidenum">
              <a:rPr lang="es-ES" smtClean="0"/>
              <a:t>11</a:t>
            </a:fld>
            <a:endParaRPr lang="es-ES"/>
          </a:p>
        </p:txBody>
      </p:sp>
      <p:sp>
        <p:nvSpPr>
          <p:cNvPr id="6" name="Rectángulo 5"/>
          <p:cNvSpPr/>
          <p:nvPr/>
        </p:nvSpPr>
        <p:spPr>
          <a:xfrm>
            <a:off x="-336884" y="-360947"/>
            <a:ext cx="13102389" cy="7519736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chemeClr val="tx1"/>
                </a:solidFill>
              </a:rPr>
              <a:t>                  </a:t>
            </a: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1531" y="2688062"/>
            <a:ext cx="5907669" cy="1421717"/>
          </a:xfrm>
          <a:prstGeom prst="rect">
            <a:avLst/>
          </a:prstGeom>
        </p:spPr>
      </p:pic>
      <p:sp>
        <p:nvSpPr>
          <p:cNvPr id="9" name="CuadroTexto 8"/>
          <p:cNvSpPr txBox="1"/>
          <p:nvPr/>
        </p:nvSpPr>
        <p:spPr>
          <a:xfrm>
            <a:off x="57665" y="4440195"/>
            <a:ext cx="1213433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400" dirty="0">
                <a:latin typeface="Graphik Bold" panose="020B0803030202060203" pitchFamily="34" charset="0"/>
              </a:rPr>
              <a:t>www.arquia.com</a:t>
            </a:r>
          </a:p>
        </p:txBody>
      </p:sp>
    </p:spTree>
    <p:extLst>
      <p:ext uri="{BB962C8B-B14F-4D97-AF65-F5344CB8AC3E}">
        <p14:creationId xmlns:p14="http://schemas.microsoft.com/office/powerpoint/2010/main" val="4117267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>
            <a:extLst>
              <a:ext uri="{FF2B5EF4-FFF2-40B4-BE49-F238E27FC236}">
                <a16:creationId xmlns:a16="http://schemas.microsoft.com/office/drawing/2014/main" id="{E41147F8-E5CB-40D6-98C4-AD12B44170DF}"/>
              </a:ext>
            </a:extLst>
          </p:cNvPr>
          <p:cNvSpPr txBox="1"/>
          <p:nvPr/>
        </p:nvSpPr>
        <p:spPr>
          <a:xfrm>
            <a:off x="549519" y="720942"/>
            <a:ext cx="612823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400" b="1" dirty="0">
                <a:latin typeface="Candara" panose="020E0502030303020204" pitchFamily="34" charset="0"/>
              </a:rPr>
              <a:t>INTRODUCCION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FFA27B34-FD54-4F6F-88A8-8B7C37AB8033}"/>
              </a:ext>
            </a:extLst>
          </p:cNvPr>
          <p:cNvSpPr txBox="1"/>
          <p:nvPr/>
        </p:nvSpPr>
        <p:spPr>
          <a:xfrm>
            <a:off x="1011848" y="1419808"/>
            <a:ext cx="10168304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Clr>
                <a:srgbClr val="FFC000"/>
              </a:buClr>
              <a:buSzPct val="106000"/>
              <a:buFont typeface="+mj-lt"/>
              <a:buAutoNum type="arabicPeriod"/>
            </a:pPr>
            <a:r>
              <a:rPr lang="es-ES" sz="2000" dirty="0">
                <a:latin typeface="Candara" panose="020E0502030303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Qué es un préstamo lombardo</a:t>
            </a:r>
          </a:p>
          <a:p>
            <a:pPr marL="457200" indent="-457200">
              <a:buClr>
                <a:srgbClr val="FFC000"/>
              </a:buClr>
              <a:buSzPct val="106000"/>
              <a:buFont typeface="+mj-lt"/>
              <a:buAutoNum type="arabicPeriod"/>
            </a:pPr>
            <a:endParaRPr lang="es-ES" sz="2000" dirty="0">
              <a:latin typeface="Candara" panose="020E0502030303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Clr>
                <a:srgbClr val="FFC000"/>
              </a:buClr>
              <a:buSzPct val="106000"/>
              <a:buFont typeface="+mj-lt"/>
              <a:buAutoNum type="arabicPeriod"/>
            </a:pPr>
            <a:r>
              <a:rPr lang="es-ES" sz="2000" dirty="0">
                <a:latin typeface="Candara" panose="020E0502030303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Ventajas frente a otras fórmulas de financiación</a:t>
            </a:r>
          </a:p>
          <a:p>
            <a:pPr marL="457200" indent="-457200">
              <a:buClr>
                <a:srgbClr val="FFC000"/>
              </a:buClr>
              <a:buSzPct val="106000"/>
              <a:buFont typeface="+mj-lt"/>
              <a:buAutoNum type="arabicPeriod"/>
            </a:pPr>
            <a:endParaRPr lang="es-ES" sz="2000" dirty="0">
              <a:latin typeface="Candara" panose="020E0502030303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Clr>
                <a:srgbClr val="FFC000"/>
              </a:buClr>
              <a:buSzPct val="106000"/>
              <a:buFont typeface="+mj-lt"/>
              <a:buAutoNum type="arabicPeriod"/>
            </a:pPr>
            <a:r>
              <a:rPr lang="es-ES" sz="2000" dirty="0">
                <a:latin typeface="Candara" panose="020E0502030303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Cuándo y para quién tiene sentido</a:t>
            </a:r>
          </a:p>
          <a:p>
            <a:pPr marL="457200" indent="-457200">
              <a:buClr>
                <a:srgbClr val="FFC000"/>
              </a:buClr>
              <a:buSzPct val="106000"/>
              <a:buFont typeface="+mj-lt"/>
              <a:buAutoNum type="arabicPeriod"/>
            </a:pPr>
            <a:endParaRPr lang="es-ES" sz="2000" dirty="0">
              <a:latin typeface="Candara" panose="020E0502030303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Clr>
                <a:srgbClr val="FFC000"/>
              </a:buClr>
              <a:buSzPct val="106000"/>
              <a:buFont typeface="+mj-lt"/>
              <a:buAutoNum type="arabicPeriod"/>
            </a:pPr>
            <a:r>
              <a:rPr lang="es-ES" sz="2000" dirty="0">
                <a:latin typeface="Candara" panose="020E0502030303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Ejemplos prácticos</a:t>
            </a:r>
          </a:p>
          <a:p>
            <a:pPr marL="457200" indent="-457200">
              <a:buClr>
                <a:srgbClr val="FFC000"/>
              </a:buClr>
              <a:buSzPct val="106000"/>
              <a:buFont typeface="+mj-lt"/>
              <a:buAutoNum type="arabicPeriod"/>
            </a:pPr>
            <a:endParaRPr lang="es-ES" sz="2000" dirty="0">
              <a:latin typeface="Candara" panose="020E0502030303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Clr>
                <a:srgbClr val="FFC000"/>
              </a:buClr>
              <a:buSzPct val="106000"/>
              <a:buFont typeface="+mj-lt"/>
              <a:buAutoNum type="arabicPeriod"/>
            </a:pPr>
            <a:r>
              <a:rPr lang="es-ES" sz="2000" dirty="0">
                <a:latin typeface="Candara" panose="020E0502030303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Características generales y específicas</a:t>
            </a:r>
          </a:p>
        </p:txBody>
      </p:sp>
    </p:spTree>
    <p:extLst>
      <p:ext uri="{BB962C8B-B14F-4D97-AF65-F5344CB8AC3E}">
        <p14:creationId xmlns:p14="http://schemas.microsoft.com/office/powerpoint/2010/main" val="5723289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>
            <a:extLst>
              <a:ext uri="{FF2B5EF4-FFF2-40B4-BE49-F238E27FC236}">
                <a16:creationId xmlns:a16="http://schemas.microsoft.com/office/drawing/2014/main" id="{AE4CC5E7-C77E-4FBB-B6CA-EF76C9157841}"/>
              </a:ext>
            </a:extLst>
          </p:cNvPr>
          <p:cNvSpPr txBox="1"/>
          <p:nvPr/>
        </p:nvSpPr>
        <p:spPr>
          <a:xfrm>
            <a:off x="848458" y="738526"/>
            <a:ext cx="6128238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000" b="1" dirty="0">
                <a:solidFill>
                  <a:srgbClr val="FFC000"/>
                </a:solidFill>
                <a:latin typeface="Candara" panose="020E0502030303020204" pitchFamily="34" charset="0"/>
              </a:rPr>
              <a:t>1</a:t>
            </a:r>
            <a:r>
              <a:rPr lang="es-ES" sz="2400" b="1" dirty="0">
                <a:solidFill>
                  <a:srgbClr val="FFC000"/>
                </a:solidFill>
                <a:latin typeface="Candara" panose="020E0502030303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.-   ¿Qué es un préstamo lombardo?</a:t>
            </a:r>
          </a:p>
          <a:p>
            <a:endParaRPr lang="es-ES" sz="2000" b="1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D80993F-A9E1-41C0-8B69-18FD1D5563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2807" y="1415562"/>
            <a:ext cx="9803423" cy="4525963"/>
          </a:xfrm>
        </p:spPr>
        <p:txBody>
          <a:bodyPr>
            <a:normAutofit/>
          </a:bodyPr>
          <a:lstStyle/>
          <a:p>
            <a:pPr>
              <a:buClr>
                <a:srgbClr val="FFC000"/>
              </a:buClr>
            </a:pPr>
            <a:r>
              <a:rPr lang="es-ES" sz="2400" dirty="0">
                <a:latin typeface="Candara" panose="020E0502030303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Financiación con garantía de fondos de inversión</a:t>
            </a:r>
          </a:p>
          <a:p>
            <a:pPr>
              <a:buClr>
                <a:srgbClr val="FFC000"/>
              </a:buClr>
            </a:pPr>
            <a:endParaRPr lang="es-ES" sz="2400" dirty="0">
              <a:latin typeface="Candara" panose="020E0502030303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Clr>
                <a:srgbClr val="FFC000"/>
              </a:buClr>
            </a:pPr>
            <a:r>
              <a:rPr lang="es-ES" sz="2400" dirty="0">
                <a:latin typeface="Candara" panose="020E0502030303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Sin vender ni traspasar fondos</a:t>
            </a:r>
          </a:p>
          <a:p>
            <a:pPr>
              <a:buClr>
                <a:srgbClr val="FFC000"/>
              </a:buClr>
            </a:pPr>
            <a:endParaRPr lang="es-ES" sz="2400" dirty="0">
              <a:latin typeface="Candara" panose="020E0502030303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Clr>
                <a:srgbClr val="FFC000"/>
              </a:buClr>
            </a:pPr>
            <a:r>
              <a:rPr lang="es-ES" sz="2400" dirty="0">
                <a:latin typeface="Candara" panose="020E0502030303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 % del importe que aportas como </a:t>
            </a:r>
            <a:r>
              <a:rPr lang="es-ES" sz="2400" dirty="0" err="1">
                <a:latin typeface="Candara" panose="020E0502030303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garantia</a:t>
            </a:r>
            <a:endParaRPr lang="es-ES" sz="2400" dirty="0">
              <a:latin typeface="Candara" panose="020E0502030303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Clr>
                <a:srgbClr val="FFC000"/>
              </a:buClr>
            </a:pPr>
            <a:endParaRPr lang="es-ES" sz="2400" dirty="0">
              <a:latin typeface="Candara" panose="020E0502030303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Clr>
                <a:srgbClr val="FFC000"/>
              </a:buClr>
            </a:pPr>
            <a:r>
              <a:rPr lang="es-ES" sz="2400" dirty="0">
                <a:latin typeface="Candara" panose="020E0502030303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Liquidez inmediata sin perder exposición</a:t>
            </a:r>
          </a:p>
        </p:txBody>
      </p:sp>
    </p:spTree>
    <p:extLst>
      <p:ext uri="{BB962C8B-B14F-4D97-AF65-F5344CB8AC3E}">
        <p14:creationId xmlns:p14="http://schemas.microsoft.com/office/powerpoint/2010/main" val="5682820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40A1F28-36BF-46FF-9A8C-B2F954B9D1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400" b="1" dirty="0">
                <a:solidFill>
                  <a:srgbClr val="FFC000"/>
                </a:solidFill>
                <a:latin typeface="Candara" panose="020E0502030303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2.-  Ventajas del lombardo con fondos Cobas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5B629E-2B9E-4219-9E68-FCA372FC8D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48154" y="1535479"/>
            <a:ext cx="10160977" cy="4351338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00000"/>
              </a:lnSpc>
              <a:buClr>
                <a:srgbClr val="FFC000"/>
              </a:buClr>
            </a:pPr>
            <a:r>
              <a:rPr lang="es-ES" sz="2400" dirty="0">
                <a:latin typeface="Candara" panose="020E0502030303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Mantener inversión sin tributar por plusvalías</a:t>
            </a:r>
          </a:p>
          <a:p>
            <a:pPr>
              <a:lnSpc>
                <a:spcPct val="100000"/>
              </a:lnSpc>
              <a:buClr>
                <a:srgbClr val="FFC000"/>
              </a:buClr>
            </a:pPr>
            <a:endParaRPr lang="es-ES" sz="2400" dirty="0">
              <a:latin typeface="Candara" panose="020E0502030303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  <a:buClr>
                <a:srgbClr val="FFC000"/>
              </a:buClr>
            </a:pPr>
            <a:r>
              <a:rPr lang="es-ES" sz="2400" dirty="0">
                <a:latin typeface="Candara" panose="020E0502030303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Agilidad en la concesión</a:t>
            </a:r>
          </a:p>
          <a:p>
            <a:pPr>
              <a:lnSpc>
                <a:spcPct val="100000"/>
              </a:lnSpc>
              <a:buClr>
                <a:srgbClr val="FFC000"/>
              </a:buClr>
            </a:pPr>
            <a:endParaRPr lang="es-ES" sz="2400" dirty="0">
              <a:latin typeface="Candara" panose="020E0502030303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  <a:buClr>
                <a:srgbClr val="FFC000"/>
              </a:buClr>
            </a:pPr>
            <a:r>
              <a:rPr lang="es-ES" sz="2400" dirty="0">
                <a:latin typeface="Candara" panose="020E0502030303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Coste financiero &lt; 3%, en el momento actual</a:t>
            </a:r>
          </a:p>
          <a:p>
            <a:pPr>
              <a:lnSpc>
                <a:spcPct val="100000"/>
              </a:lnSpc>
              <a:buClr>
                <a:srgbClr val="FFC000"/>
              </a:buClr>
            </a:pPr>
            <a:endParaRPr lang="es-ES" sz="2400" dirty="0">
              <a:latin typeface="Candara" panose="020E0502030303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  <a:buClr>
                <a:srgbClr val="FFC000"/>
              </a:buClr>
            </a:pPr>
            <a:r>
              <a:rPr lang="es-ES" sz="2400" dirty="0">
                <a:latin typeface="Candara" panose="020E0502030303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Flexibilidad en uso del dinero</a:t>
            </a:r>
          </a:p>
          <a:p>
            <a:pPr>
              <a:lnSpc>
                <a:spcPct val="100000"/>
              </a:lnSpc>
              <a:buClr>
                <a:srgbClr val="FFC000"/>
              </a:buClr>
            </a:pPr>
            <a:endParaRPr lang="es-ES" sz="2400" dirty="0">
              <a:latin typeface="Candara" panose="020E0502030303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  <a:buClr>
                <a:srgbClr val="FFC000"/>
              </a:buClr>
            </a:pPr>
            <a:r>
              <a:rPr lang="es-ES" sz="2400" dirty="0">
                <a:latin typeface="Candara" panose="020E0502030303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Planificación fiscal eficiente</a:t>
            </a:r>
          </a:p>
          <a:p>
            <a:pPr>
              <a:lnSpc>
                <a:spcPct val="100000"/>
              </a:lnSpc>
              <a:buClr>
                <a:srgbClr val="FFC000"/>
              </a:buClr>
            </a:pPr>
            <a:endParaRPr lang="es-ES" sz="2400" dirty="0">
              <a:latin typeface="Candara" panose="020E0502030303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  <a:buClr>
                <a:srgbClr val="FFC000"/>
              </a:buClr>
            </a:pPr>
            <a:r>
              <a:rPr lang="es-ES" sz="2400" dirty="0">
                <a:latin typeface="Candara" panose="020E0502030303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Sin mover fondos de Cobas</a:t>
            </a:r>
          </a:p>
        </p:txBody>
      </p:sp>
    </p:spTree>
    <p:extLst>
      <p:ext uri="{BB962C8B-B14F-4D97-AF65-F5344CB8AC3E}">
        <p14:creationId xmlns:p14="http://schemas.microsoft.com/office/powerpoint/2010/main" val="40300013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D9771D-59BA-414A-9C30-DFF8B4A49F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400" b="1" dirty="0">
                <a:solidFill>
                  <a:srgbClr val="FFC000"/>
                </a:solidFill>
                <a:latin typeface="Candara" panose="020E0502030303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2.- Contexto de mercado favorable</a:t>
            </a:r>
            <a:br>
              <a:rPr lang="es-ES" sz="2400" b="1" dirty="0">
                <a:solidFill>
                  <a:srgbClr val="FFC000"/>
                </a:solidFill>
                <a:latin typeface="Candara" panose="020E050203030302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endParaRPr lang="es-ES" sz="2400" b="1" dirty="0">
              <a:solidFill>
                <a:srgbClr val="FFC000"/>
              </a:solidFill>
              <a:latin typeface="Candara" panose="020E0502030303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2BEDD7C-5EE3-4455-B650-AA884B2147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9892" y="1456347"/>
            <a:ext cx="10515600" cy="5036527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  <a:buClr>
                <a:srgbClr val="FFC000"/>
              </a:buClr>
            </a:pPr>
            <a:r>
              <a:rPr lang="es-ES" sz="2200" dirty="0">
                <a:latin typeface="Candara" panose="020E0502030303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Expectativas de revalorización elevadas</a:t>
            </a:r>
          </a:p>
          <a:p>
            <a:pPr>
              <a:lnSpc>
                <a:spcPct val="80000"/>
              </a:lnSpc>
              <a:buClr>
                <a:srgbClr val="FFC000"/>
              </a:buClr>
            </a:pPr>
            <a:endParaRPr lang="es-ES" sz="2200" dirty="0">
              <a:latin typeface="Candara" panose="020E0502030303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80000"/>
              </a:lnSpc>
              <a:buClr>
                <a:srgbClr val="FFC000"/>
              </a:buClr>
            </a:pPr>
            <a:r>
              <a:rPr lang="es-ES" sz="2200" dirty="0">
                <a:latin typeface="Candara" panose="020E0502030303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Filosofía </a:t>
            </a:r>
            <a:r>
              <a:rPr lang="es-ES" sz="2200" dirty="0" err="1">
                <a:latin typeface="Candara" panose="020E0502030303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value</a:t>
            </a:r>
            <a:r>
              <a:rPr lang="es-ES" sz="2200" dirty="0">
                <a:latin typeface="Candara" panose="020E0502030303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activos infravalorados</a:t>
            </a:r>
          </a:p>
          <a:p>
            <a:pPr>
              <a:lnSpc>
                <a:spcPct val="80000"/>
              </a:lnSpc>
              <a:buClr>
                <a:srgbClr val="FFC000"/>
              </a:buClr>
            </a:pPr>
            <a:endParaRPr lang="es-ES" sz="2200" dirty="0">
              <a:latin typeface="Candara" panose="020E0502030303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80000"/>
              </a:lnSpc>
              <a:buClr>
                <a:srgbClr val="FFC000"/>
              </a:buClr>
            </a:pPr>
            <a:r>
              <a:rPr lang="es-ES" sz="2200" dirty="0">
                <a:latin typeface="Candara" panose="020E0502030303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 deshacer posiciones en un entorno alcista</a:t>
            </a:r>
          </a:p>
          <a:p>
            <a:pPr>
              <a:lnSpc>
                <a:spcPct val="80000"/>
              </a:lnSpc>
              <a:buClr>
                <a:srgbClr val="FFC000"/>
              </a:buClr>
            </a:pPr>
            <a:endParaRPr lang="es-ES" sz="2200" dirty="0">
              <a:latin typeface="Candara" panose="020E0502030303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80000"/>
              </a:lnSpc>
              <a:buClr>
                <a:srgbClr val="FFC000"/>
              </a:buClr>
            </a:pPr>
            <a:r>
              <a:rPr lang="es-ES" sz="2200" dirty="0">
                <a:latin typeface="Candara" panose="020E0502030303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Coste de financiación muy inferior a la rentabilidad esperada</a:t>
            </a:r>
          </a:p>
        </p:txBody>
      </p:sp>
    </p:spTree>
    <p:extLst>
      <p:ext uri="{BB962C8B-B14F-4D97-AF65-F5344CB8AC3E}">
        <p14:creationId xmlns:p14="http://schemas.microsoft.com/office/powerpoint/2010/main" val="237785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F1625D-03AC-48D3-B605-B04B0EE2AA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400" b="1" dirty="0">
                <a:solidFill>
                  <a:srgbClr val="FFC000"/>
                </a:solidFill>
                <a:latin typeface="Candara" panose="020E0502030303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3.- ¿Para quién es útil?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17C4DC-E419-4A0F-A62D-82236D5160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33853" y="1438763"/>
            <a:ext cx="10515600" cy="4979621"/>
          </a:xfrm>
        </p:spPr>
        <p:txBody>
          <a:bodyPr>
            <a:noAutofit/>
          </a:bodyPr>
          <a:lstStyle/>
          <a:p>
            <a:pPr>
              <a:buClr>
                <a:srgbClr val="FFC000"/>
              </a:buClr>
            </a:pPr>
            <a:r>
              <a:rPr lang="es-ES" sz="2000" dirty="0">
                <a:latin typeface="Candara" panose="020E0502030303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Inversores a largo plazo</a:t>
            </a:r>
          </a:p>
          <a:p>
            <a:pPr>
              <a:buClr>
                <a:srgbClr val="FFC000"/>
              </a:buClr>
            </a:pPr>
            <a:endParaRPr lang="es-ES" sz="2000" dirty="0">
              <a:latin typeface="Candara" panose="020E0502030303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Clr>
                <a:srgbClr val="FFC000"/>
              </a:buClr>
            </a:pPr>
            <a:r>
              <a:rPr lang="es-ES" sz="2000" dirty="0">
                <a:latin typeface="Candara" panose="020E0502030303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Partícipes con patrimonio en Cobas</a:t>
            </a:r>
          </a:p>
          <a:p>
            <a:pPr>
              <a:buClr>
                <a:srgbClr val="FFC000"/>
              </a:buClr>
            </a:pPr>
            <a:endParaRPr lang="es-ES" sz="2000" dirty="0">
              <a:latin typeface="Candara" panose="020E0502030303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Clr>
                <a:srgbClr val="FFC000"/>
              </a:buClr>
            </a:pPr>
            <a:r>
              <a:rPr lang="es-ES" sz="2000" dirty="0">
                <a:latin typeface="Candara" panose="020E0502030303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Profesionales que priorizan liquidez</a:t>
            </a:r>
          </a:p>
          <a:p>
            <a:pPr>
              <a:buClr>
                <a:srgbClr val="FFC000"/>
              </a:buClr>
            </a:pPr>
            <a:endParaRPr lang="es-ES" sz="2000" dirty="0">
              <a:latin typeface="Candara" panose="020E0502030303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Clr>
                <a:srgbClr val="FFC000"/>
              </a:buClr>
            </a:pPr>
            <a:r>
              <a:rPr lang="es-ES" sz="2000" dirty="0">
                <a:latin typeface="Candara" panose="020E0502030303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Necesidades fiscales, patrimoniales o de inversión</a:t>
            </a:r>
          </a:p>
          <a:p>
            <a:endParaRPr lang="es-ES" sz="1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38684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80B2F9E-A896-44FD-B5AD-7155CFCF1B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400" b="1" dirty="0">
                <a:solidFill>
                  <a:srgbClr val="FFC000"/>
                </a:solidFill>
                <a:latin typeface="Candara" panose="020E0502030303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4.- Ejemplo práctico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9E1D56F-74F2-40C9-8A54-144791947E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9361" y="1456348"/>
            <a:ext cx="10515600" cy="4351338"/>
          </a:xfrm>
        </p:spPr>
        <p:txBody>
          <a:bodyPr/>
          <a:lstStyle/>
          <a:p>
            <a:pPr>
              <a:lnSpc>
                <a:spcPct val="80000"/>
              </a:lnSpc>
              <a:buClr>
                <a:srgbClr val="FFC000"/>
              </a:buClr>
            </a:pPr>
            <a:r>
              <a:rPr lang="es-ES" sz="2200" dirty="0">
                <a:latin typeface="Candara" panose="020E0502030303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Cliente con 300.000€ en Cobas Internacional + Iberia</a:t>
            </a:r>
          </a:p>
          <a:p>
            <a:pPr>
              <a:lnSpc>
                <a:spcPct val="80000"/>
              </a:lnSpc>
              <a:buClr>
                <a:srgbClr val="FFC000"/>
              </a:buClr>
            </a:pPr>
            <a:endParaRPr lang="es-ES" sz="2200" dirty="0">
              <a:latin typeface="Candara" panose="020E0502030303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80000"/>
              </a:lnSpc>
              <a:buClr>
                <a:srgbClr val="FFC000"/>
              </a:buClr>
            </a:pPr>
            <a:r>
              <a:rPr lang="es-ES" sz="2200" dirty="0">
                <a:latin typeface="Candara" panose="020E0502030303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Obtiene 180.000€ (aforo del 60%) sin vender</a:t>
            </a:r>
          </a:p>
          <a:p>
            <a:pPr>
              <a:lnSpc>
                <a:spcPct val="80000"/>
              </a:lnSpc>
              <a:buClr>
                <a:srgbClr val="FFC000"/>
              </a:buClr>
            </a:pPr>
            <a:endParaRPr lang="es-ES" sz="2200" dirty="0">
              <a:latin typeface="Candara" panose="020E0502030303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80000"/>
              </a:lnSpc>
              <a:buClr>
                <a:srgbClr val="FFC000"/>
              </a:buClr>
            </a:pPr>
            <a:r>
              <a:rPr lang="es-ES" sz="2200" dirty="0">
                <a:latin typeface="Candara" panose="020E0502030303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Sigue invertido y con potencial de revalorización</a:t>
            </a:r>
          </a:p>
          <a:p>
            <a:pPr>
              <a:lnSpc>
                <a:spcPct val="80000"/>
              </a:lnSpc>
              <a:buClr>
                <a:srgbClr val="FFC000"/>
              </a:buClr>
            </a:pPr>
            <a:endParaRPr lang="es-ES" sz="2200" dirty="0">
              <a:latin typeface="Candara" panose="020E0502030303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80000"/>
              </a:lnSpc>
              <a:buClr>
                <a:srgbClr val="FFC000"/>
              </a:buClr>
            </a:pPr>
            <a:r>
              <a:rPr lang="es-ES" sz="2200" dirty="0">
                <a:latin typeface="Candara" panose="020E0502030303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Comparativa:</a:t>
            </a:r>
          </a:p>
          <a:p>
            <a:pPr>
              <a:lnSpc>
                <a:spcPct val="80000"/>
              </a:lnSpc>
              <a:buClr>
                <a:srgbClr val="FFC000"/>
              </a:buClr>
            </a:pPr>
            <a:endParaRPr lang="es-ES" sz="2200" dirty="0">
              <a:latin typeface="Candara" panose="020E0502030303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685800" lvl="2">
              <a:lnSpc>
                <a:spcPct val="80000"/>
              </a:lnSpc>
              <a:spcBef>
                <a:spcPts val="1000"/>
              </a:spcBef>
              <a:buClr>
                <a:srgbClr val="FFC000"/>
              </a:buClr>
            </a:pPr>
            <a:r>
              <a:rPr lang="es-ES" sz="1800" dirty="0">
                <a:latin typeface="Candara" panose="020E0502030303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Venta: impacto fiscal + pérdida de exposición</a:t>
            </a:r>
          </a:p>
          <a:p>
            <a:pPr marL="685800" lvl="2">
              <a:lnSpc>
                <a:spcPct val="80000"/>
              </a:lnSpc>
              <a:spcBef>
                <a:spcPts val="1000"/>
              </a:spcBef>
              <a:buClr>
                <a:srgbClr val="FFC000"/>
              </a:buClr>
            </a:pPr>
            <a:r>
              <a:rPr lang="es-ES" sz="1800" dirty="0">
                <a:latin typeface="Candara" panose="020E0502030303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Lombardo: liquidez inmediata sin venta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694964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80B90B-FF44-45BF-BBA6-9E4AC0FD41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400" b="1" dirty="0">
                <a:solidFill>
                  <a:srgbClr val="FFC000"/>
                </a:solidFill>
                <a:latin typeface="Candara" panose="020E0502030303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5.- Condiciones y riesgos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002987A-644F-41DB-B1DD-A826A3E218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6947" y="1421179"/>
            <a:ext cx="10515600" cy="4351338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Clr>
                <a:srgbClr val="FFC000"/>
              </a:buClr>
            </a:pPr>
            <a:r>
              <a:rPr lang="es-ES" sz="2200" dirty="0">
                <a:latin typeface="Candara" panose="020E0502030303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Coberturas: 50% - 70%</a:t>
            </a:r>
          </a:p>
          <a:p>
            <a:pPr>
              <a:lnSpc>
                <a:spcPct val="80000"/>
              </a:lnSpc>
              <a:buClr>
                <a:srgbClr val="FFC000"/>
              </a:buClr>
            </a:pPr>
            <a:endParaRPr lang="es-ES" sz="2200" dirty="0">
              <a:latin typeface="Candara" panose="020E0502030303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80000"/>
              </a:lnSpc>
              <a:buClr>
                <a:srgbClr val="FFC000"/>
              </a:buClr>
            </a:pPr>
            <a:r>
              <a:rPr lang="es-ES" sz="2200" dirty="0">
                <a:latin typeface="Candara" panose="020E0502030303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Tipos: Euribor o fijo (&lt;3%)</a:t>
            </a:r>
          </a:p>
          <a:p>
            <a:pPr>
              <a:lnSpc>
                <a:spcPct val="80000"/>
              </a:lnSpc>
              <a:buClr>
                <a:srgbClr val="FFC000"/>
              </a:buClr>
            </a:pPr>
            <a:endParaRPr lang="es-ES" sz="2200" dirty="0">
              <a:latin typeface="Candara" panose="020E0502030303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80000"/>
              </a:lnSpc>
              <a:buClr>
                <a:srgbClr val="FFC000"/>
              </a:buClr>
            </a:pPr>
            <a:r>
              <a:rPr lang="es-ES" sz="2200" dirty="0">
                <a:latin typeface="Candara" panose="020E0502030303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Riesgos:</a:t>
            </a:r>
          </a:p>
          <a:p>
            <a:pPr>
              <a:lnSpc>
                <a:spcPct val="80000"/>
              </a:lnSpc>
              <a:buClr>
                <a:srgbClr val="FFC000"/>
              </a:buClr>
            </a:pPr>
            <a:endParaRPr lang="es-ES" sz="2200" dirty="0">
              <a:latin typeface="Candara" panose="020E0502030303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685800" lvl="2">
              <a:lnSpc>
                <a:spcPct val="80000"/>
              </a:lnSpc>
              <a:spcBef>
                <a:spcPts val="1000"/>
              </a:spcBef>
              <a:buClr>
                <a:srgbClr val="FFC000"/>
              </a:buClr>
            </a:pPr>
            <a:r>
              <a:rPr lang="es-ES" sz="1800" dirty="0">
                <a:latin typeface="Candara" panose="020E0502030303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Caída de valor: llamada de margen</a:t>
            </a:r>
          </a:p>
          <a:p>
            <a:pPr marL="685800" lvl="2">
              <a:lnSpc>
                <a:spcPct val="80000"/>
              </a:lnSpc>
              <a:spcBef>
                <a:spcPts val="1000"/>
              </a:spcBef>
              <a:buClr>
                <a:srgbClr val="FFC000"/>
              </a:buClr>
            </a:pPr>
            <a:r>
              <a:rPr lang="es-ES" sz="1800" dirty="0">
                <a:latin typeface="Candara" panose="020E0502030303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Reforzar garantía si es necesario</a:t>
            </a:r>
          </a:p>
          <a:p>
            <a:pPr marL="685800" lvl="2">
              <a:lnSpc>
                <a:spcPct val="80000"/>
              </a:lnSpc>
              <a:spcBef>
                <a:spcPts val="1000"/>
              </a:spcBef>
              <a:buClr>
                <a:srgbClr val="FFC000"/>
              </a:buClr>
            </a:pPr>
            <a:r>
              <a:rPr lang="es-ES" sz="1800" dirty="0">
                <a:latin typeface="Candara" panose="020E0502030303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Coste variable a futuro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014096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7D3A960-41F9-4B66-957E-B7769342F1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400" b="1" dirty="0">
                <a:solidFill>
                  <a:srgbClr val="FFC000"/>
                </a:solidFill>
                <a:latin typeface="Candara" panose="020E0502030303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5.-  Características </a:t>
            </a:r>
            <a:r>
              <a:rPr lang="es-ES" sz="2400" b="1" dirty="0" err="1">
                <a:solidFill>
                  <a:srgbClr val="FFC000"/>
                </a:solidFill>
                <a:latin typeface="Candara" panose="020E0502030303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Arquia</a:t>
            </a:r>
            <a:endParaRPr lang="es-ES" sz="2400" b="1" dirty="0">
              <a:solidFill>
                <a:srgbClr val="FFC000"/>
              </a:solidFill>
              <a:latin typeface="Candara" panose="020E0502030303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4CB7F47-973E-441D-B8E6-3A6C33FAB3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9362" y="1517894"/>
            <a:ext cx="10515600" cy="4351338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Clr>
                <a:srgbClr val="FFC000"/>
              </a:buClr>
            </a:pPr>
            <a:r>
              <a:rPr lang="es-ES" sz="2200" dirty="0">
                <a:latin typeface="Candara" panose="020E0502030303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Sin mover fondos de Cobas</a:t>
            </a:r>
          </a:p>
          <a:p>
            <a:pPr>
              <a:lnSpc>
                <a:spcPct val="80000"/>
              </a:lnSpc>
              <a:buClr>
                <a:srgbClr val="FFC000"/>
              </a:buClr>
            </a:pPr>
            <a:endParaRPr lang="es-ES" sz="2200" dirty="0">
              <a:latin typeface="Candara" panose="020E0502030303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80000"/>
              </a:lnSpc>
              <a:buClr>
                <a:srgbClr val="FFC000"/>
              </a:buClr>
            </a:pPr>
            <a:r>
              <a:rPr lang="es-ES" sz="2200" dirty="0">
                <a:latin typeface="Candara" panose="020E0502030303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Formalización ágil y personalizada</a:t>
            </a:r>
          </a:p>
          <a:p>
            <a:pPr>
              <a:lnSpc>
                <a:spcPct val="80000"/>
              </a:lnSpc>
              <a:buClr>
                <a:srgbClr val="FFC000"/>
              </a:buClr>
            </a:pPr>
            <a:endParaRPr lang="es-ES" sz="2200" dirty="0">
              <a:latin typeface="Candara" panose="020E0502030303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80000"/>
              </a:lnSpc>
              <a:buClr>
                <a:srgbClr val="FFC000"/>
              </a:buClr>
            </a:pPr>
            <a:r>
              <a:rPr lang="es-ES" sz="2200" dirty="0">
                <a:latin typeface="Candara" panose="020E0502030303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Máxima compatibilidad con comercializador actual</a:t>
            </a:r>
          </a:p>
          <a:p>
            <a:pPr>
              <a:lnSpc>
                <a:spcPct val="80000"/>
              </a:lnSpc>
              <a:buClr>
                <a:srgbClr val="FFC000"/>
              </a:buClr>
            </a:pPr>
            <a:endParaRPr lang="es-ES" sz="2200" dirty="0">
              <a:latin typeface="Candara" panose="020E0502030303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80000"/>
              </a:lnSpc>
              <a:buClr>
                <a:srgbClr val="FFC000"/>
              </a:buClr>
            </a:pPr>
            <a:r>
              <a:rPr lang="es-ES" sz="2200" dirty="0">
                <a:latin typeface="Candara" panose="020E0502030303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Transparencia y orientación cliente profesional</a:t>
            </a:r>
          </a:p>
          <a:p>
            <a:endParaRPr lang="es-ES" sz="1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467113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1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2377</TotalTime>
  <Words>328</Words>
  <Application>Microsoft Office PowerPoint</Application>
  <PresentationFormat>Panorámica</PresentationFormat>
  <Paragraphs>92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8" baseType="lpstr">
      <vt:lpstr>Arial</vt:lpstr>
      <vt:lpstr>Calibri</vt:lpstr>
      <vt:lpstr>Calibri Light</vt:lpstr>
      <vt:lpstr>Candara</vt:lpstr>
      <vt:lpstr>Graphik Bold</vt:lpstr>
      <vt:lpstr>Graphik Light</vt:lpstr>
      <vt:lpstr>Tema de Office</vt:lpstr>
      <vt:lpstr>Presentación de PowerPoint</vt:lpstr>
      <vt:lpstr>Presentación de PowerPoint</vt:lpstr>
      <vt:lpstr>Presentación de PowerPoint</vt:lpstr>
      <vt:lpstr>2.-  Ventajas del lombardo con fondos Cobas</vt:lpstr>
      <vt:lpstr>2.- Contexto de mercado favorable </vt:lpstr>
      <vt:lpstr>3.- ¿Para quién es útil?</vt:lpstr>
      <vt:lpstr>4.- Ejemplo práctico</vt:lpstr>
      <vt:lpstr>5.- Condiciones y riesgos</vt:lpstr>
      <vt:lpstr>5.-  Características Arquia</vt:lpstr>
      <vt:lpstr> Resumen final </vt:lpstr>
      <vt:lpstr>Presentación de PowerPoint</vt:lpstr>
    </vt:vector>
  </TitlesOfParts>
  <Company>Arquia Bank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Laura Pineda / ARQUIA / Imagen y Comunicación</dc:creator>
  <cp:lastModifiedBy>WK Financial Education</cp:lastModifiedBy>
  <cp:revision>39</cp:revision>
  <dcterms:created xsi:type="dcterms:W3CDTF">2021-11-29T08:10:14Z</dcterms:created>
  <dcterms:modified xsi:type="dcterms:W3CDTF">2025-07-15T08:43:12Z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B608FE6B-9259-40FE-A294-EB39A3826BD1</vt:lpwstr>
  </property>
  <property fmtid="{D5CDD505-2E9C-101B-9397-08002B2CF9AE}" pid="3" name="ArticulatePath">
    <vt:lpwstr>Presentacion Lombardos Cobas</vt:lpwstr>
  </property>
</Properties>
</file>